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2"/>
  </p:notesMasterIdLst>
  <p:sldIdLst>
    <p:sldId id="857" r:id="rId2"/>
    <p:sldId id="922" r:id="rId3"/>
    <p:sldId id="923" r:id="rId4"/>
    <p:sldId id="926" r:id="rId5"/>
    <p:sldId id="924" r:id="rId6"/>
    <p:sldId id="927" r:id="rId7"/>
    <p:sldId id="929" r:id="rId8"/>
    <p:sldId id="930" r:id="rId9"/>
    <p:sldId id="925" r:id="rId10"/>
    <p:sldId id="928" r:id="rId11"/>
    <p:sldId id="931" r:id="rId12"/>
    <p:sldId id="932" r:id="rId13"/>
    <p:sldId id="933" r:id="rId14"/>
    <p:sldId id="934" r:id="rId15"/>
    <p:sldId id="935" r:id="rId16"/>
    <p:sldId id="936" r:id="rId17"/>
    <p:sldId id="938" r:id="rId18"/>
    <p:sldId id="939" r:id="rId19"/>
    <p:sldId id="940" r:id="rId20"/>
    <p:sldId id="941" r:id="rId21"/>
    <p:sldId id="942" r:id="rId22"/>
    <p:sldId id="943" r:id="rId23"/>
    <p:sldId id="944" r:id="rId24"/>
    <p:sldId id="945" r:id="rId25"/>
    <p:sldId id="946" r:id="rId26"/>
    <p:sldId id="947" r:id="rId27"/>
    <p:sldId id="950" r:id="rId28"/>
    <p:sldId id="948" r:id="rId29"/>
    <p:sldId id="949" r:id="rId30"/>
    <p:sldId id="951" r:id="rId31"/>
    <p:sldId id="952" r:id="rId32"/>
    <p:sldId id="953" r:id="rId33"/>
    <p:sldId id="954" r:id="rId34"/>
    <p:sldId id="955" r:id="rId35"/>
    <p:sldId id="956" r:id="rId36"/>
    <p:sldId id="957" r:id="rId37"/>
    <p:sldId id="960" r:id="rId38"/>
    <p:sldId id="959" r:id="rId39"/>
    <p:sldId id="961" r:id="rId40"/>
    <p:sldId id="921" r:id="rId4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C60036"/>
    <a:srgbClr val="FF99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13" autoAdjust="0"/>
    <p:restoredTop sz="94681"/>
  </p:normalViewPr>
  <p:slideViewPr>
    <p:cSldViewPr snapToGrid="0">
      <p:cViewPr varScale="1">
        <p:scale>
          <a:sx n="92" d="100"/>
          <a:sy n="92" d="100"/>
        </p:scale>
        <p:origin x="84" y="684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360A61E-DA0D-4A7C-9E1C-FE0CB33240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984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HTC_logo_color_v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4" y="436960"/>
            <a:ext cx="2211387" cy="94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:\Users\vmuser\Desktop\HTCondor_red_blk_not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6" y="1494235"/>
            <a:ext cx="2708275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6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3258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809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A83E3-A903-4D3C-8031-F54CE1EAD3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4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3771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3771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E2674-2FB7-4061-88AD-5DC6F043A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7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734068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E775D-035E-442A-9401-A0AA8947A4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64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67600" y="4686300"/>
            <a:ext cx="9906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2F03C-ACB4-4AB7-B076-64F7B87088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1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E4F90-1378-4AEB-99C4-B7E225CA6A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1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DF99F-6779-4B51-8095-7CDB9E0D6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52DC8-8DF6-4040-89BB-35E43C8D25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30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36C57-EA7A-416D-A67E-A42A873269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4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FB9FE-F99D-40C4-9E6D-151CDBE6A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2263" y="1016794"/>
            <a:ext cx="8399462" cy="317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8" name="Picture 1" descr="CHTC_logo_color_horiz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06541"/>
            <a:ext cx="2762250" cy="43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0" y="4691063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FB9119C-79FF-4579-91F0-9B0BA1766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8" descr="C:\Users\vmuser\Desktop\HTCondor_red_blk_notag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6" y="4636294"/>
            <a:ext cx="2708275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0" r:id="rId3"/>
    <p:sldLayoutId id="2147483739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8000"/>
        </a:buClr>
        <a:buSzPct val="120000"/>
        <a:buChar char="›"/>
        <a:defRPr sz="3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90000"/>
        <a:buFont typeface="Marlett" pitchFamily="2" charset="2"/>
        <a:buChar char="h"/>
        <a:defRPr sz="2800">
          <a:solidFill>
            <a:schemeClr val="tx1"/>
          </a:solidFill>
          <a:latin typeface="+mn-lt"/>
          <a:ea typeface="MS PGothic" pitchFamily="34" charset="-128"/>
          <a:cs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8347" y="2367510"/>
            <a:ext cx="7772400" cy="1411022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Managing multicore machines: </a:t>
            </a:r>
            <a:r>
              <a:rPr lang="en-US" dirty="0" err="1">
                <a:ea typeface="+mj-ea"/>
                <a:cs typeface="+mj-cs"/>
              </a:rPr>
              <a:t>pslots</a:t>
            </a:r>
            <a:r>
              <a:rPr lang="en-US" dirty="0">
                <a:ea typeface="+mj-ea"/>
                <a:cs typeface="+mj-cs"/>
              </a:rPr>
              <a:t>, draining and more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6349" y="3563379"/>
            <a:ext cx="56630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Center for High Throughput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15CC37-F83E-430D-875F-E6238201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7A712-86BC-4710-9132-DFA3B059509B}"/>
              </a:ext>
            </a:extLst>
          </p:cNvPr>
          <p:cNvSpPr txBox="1"/>
          <p:nvPr/>
        </p:nvSpPr>
        <p:spPr>
          <a:xfrm>
            <a:off x="435023" y="894696"/>
            <a:ext cx="8399462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Submit file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Executable = calculate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Arguments = 1 2 42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Request_Cpus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2048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= 1G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Log = log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888C1A5-2D5F-4AE8-82A8-67AC11ACFCB0}"/>
              </a:ext>
            </a:extLst>
          </p:cNvPr>
          <p:cNvSpPr/>
          <p:nvPr/>
        </p:nvSpPr>
        <p:spPr bwMode="auto">
          <a:xfrm>
            <a:off x="5427896" y="913005"/>
            <a:ext cx="2882386" cy="1658745"/>
          </a:xfrm>
          <a:prstGeom prst="wedgeRectCallout">
            <a:avLst>
              <a:gd name="adj1" fmla="val -116371"/>
              <a:gd name="adj2" fmla="val 5213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There are no 2 core slots?</a:t>
            </a:r>
          </a:p>
        </p:txBody>
      </p:sp>
    </p:spTree>
    <p:extLst>
      <p:ext uri="{BB962C8B-B14F-4D97-AF65-F5344CB8AC3E}">
        <p14:creationId xmlns:p14="http://schemas.microsoft.com/office/powerpoint/2010/main" val="396547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15CC37-F83E-430D-875F-E6238201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Idle Forever…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7A712-86BC-4710-9132-DFA3B059509B}"/>
              </a:ext>
            </a:extLst>
          </p:cNvPr>
          <p:cNvSpPr txBox="1"/>
          <p:nvPr/>
        </p:nvSpPr>
        <p:spPr>
          <a:xfrm>
            <a:off x="0" y="894696"/>
            <a:ext cx="9143999" cy="203132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--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gthain@c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&lt;10.5.1.1:33601?...     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OWNER  BATCH_NAME    SUBMITTED   DONE   RUN    IDLE  TOTAL JOB_IDS 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ID: 577      9/16 17:57      _      _      1      1 577.0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                    Total for query: 1 jobs; 0 completed, 0 removed, 1 idle, 0 running, 0 held, 0 suspended      Total for all users: 1 jobs; 0 completed, 0 removed, 1 idle, 0 running, 0 held, 0 suspended</a:t>
            </a:r>
          </a:p>
        </p:txBody>
      </p:sp>
    </p:spTree>
    <p:extLst>
      <p:ext uri="{BB962C8B-B14F-4D97-AF65-F5344CB8AC3E}">
        <p14:creationId xmlns:p14="http://schemas.microsoft.com/office/powerpoint/2010/main" val="12112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15CC37-F83E-430D-875F-E6238201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lie to HTCondor?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7A712-86BC-4710-9132-DFA3B059509B}"/>
              </a:ext>
            </a:extLst>
          </p:cNvPr>
          <p:cNvSpPr txBox="1"/>
          <p:nvPr/>
        </p:nvSpPr>
        <p:spPr>
          <a:xfrm>
            <a:off x="435023" y="894696"/>
            <a:ext cx="8399462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Submit file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Executable = calculate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Arguments = 1 2 42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Request_Cpus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1024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= 1G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Log = log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888C1A5-2D5F-4AE8-82A8-67AC11ACFCB0}"/>
              </a:ext>
            </a:extLst>
          </p:cNvPr>
          <p:cNvSpPr/>
          <p:nvPr/>
        </p:nvSpPr>
        <p:spPr bwMode="auto">
          <a:xfrm>
            <a:off x="5427896" y="913005"/>
            <a:ext cx="2882386" cy="1658745"/>
          </a:xfrm>
          <a:prstGeom prst="wedgeRectCallout">
            <a:avLst>
              <a:gd name="adj1" fmla="val -116371"/>
              <a:gd name="adj2" fmla="val 5213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And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 it really needs 2 cores and 4 Gb of memory?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19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15CC37-F83E-430D-875F-E6238201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Running, but in Jail!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7A712-86BC-4710-9132-DFA3B059509B}"/>
              </a:ext>
            </a:extLst>
          </p:cNvPr>
          <p:cNvSpPr txBox="1"/>
          <p:nvPr/>
        </p:nvSpPr>
        <p:spPr>
          <a:xfrm>
            <a:off x="83127" y="1725969"/>
            <a:ext cx="9143999" cy="203132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--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gthain@c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&lt;10.5.1.1:33601?...      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OWNER  BATCH_NAME    SUBMITTED   DONE   RUN    IDLE  TOTAL JOB_IDS     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ID: 577      9/16 17:57      _      1      _      1 577.0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                    Total for query: 1 jobs; 0 completed, 0 removed, 1 idle, 0 running, 0 held, 0 suspended      Total for all users: 1 jobs; 0 completed, 0 removed, 1 idle, 0 running, 0 held, 0 suspended</a:t>
            </a:r>
          </a:p>
        </p:txBody>
      </p:sp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FC8471F9-D7E3-4B29-BDA2-21B7F6E43F56}"/>
              </a:ext>
            </a:extLst>
          </p:cNvPr>
          <p:cNvSpPr/>
          <p:nvPr/>
        </p:nvSpPr>
        <p:spPr bwMode="auto">
          <a:xfrm>
            <a:off x="1810328" y="1033367"/>
            <a:ext cx="4294909" cy="3612525"/>
          </a:xfrm>
          <a:prstGeom prst="noSmoking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8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6CD906-815E-4640-A6E0-380269A2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62" y="1016794"/>
            <a:ext cx="8758985" cy="31706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 kinds of slots:</a:t>
            </a:r>
          </a:p>
          <a:p>
            <a:pPr marL="0" indent="0">
              <a:buNone/>
            </a:pPr>
            <a:r>
              <a:rPr lang="en-US" dirty="0"/>
              <a:t> partitionable-slots:</a:t>
            </a:r>
          </a:p>
          <a:p>
            <a:pPr marL="0" indent="0">
              <a:buNone/>
            </a:pPr>
            <a:r>
              <a:rPr lang="en-US" dirty="0"/>
              <a:t>	always unclaimed</a:t>
            </a:r>
          </a:p>
          <a:p>
            <a:pPr marL="0" indent="0">
              <a:buNone/>
            </a:pPr>
            <a:r>
              <a:rPr lang="en-US" dirty="0"/>
              <a:t>	hold unused resources</a:t>
            </a:r>
          </a:p>
          <a:p>
            <a:pPr marL="0" indent="0">
              <a:buNone/>
            </a:pPr>
            <a:r>
              <a:rPr lang="en-US" dirty="0"/>
              <a:t>Dynamic slots</a:t>
            </a:r>
          </a:p>
          <a:p>
            <a:pPr marL="0" indent="0">
              <a:buNone/>
            </a:pPr>
            <a:r>
              <a:rPr lang="en-US" dirty="0"/>
              <a:t>	create/destroyed to fit one job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725BCD-68F8-4FF0-B772-D565E359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Partitionable Slots</a:t>
            </a:r>
          </a:p>
        </p:txBody>
      </p:sp>
    </p:spTree>
    <p:extLst>
      <p:ext uri="{BB962C8B-B14F-4D97-AF65-F5344CB8AC3E}">
        <p14:creationId xmlns:p14="http://schemas.microsoft.com/office/powerpoint/2010/main" val="122570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7EF5F-17FE-4C55-8FBF-1E2004A6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</a:t>
            </a:r>
            <a:r>
              <a:rPr lang="en-US" dirty="0" err="1"/>
              <a:t>partionable</a:t>
            </a:r>
            <a:r>
              <a:rPr lang="en-US" dirty="0"/>
              <a:t> slots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14AC-5D42-4548-A7AB-BFC150A3CE4E}"/>
              </a:ext>
            </a:extLst>
          </p:cNvPr>
          <p:cNvSpPr txBox="1"/>
          <p:nvPr/>
        </p:nvSpPr>
        <p:spPr>
          <a:xfrm>
            <a:off x="551563" y="742295"/>
            <a:ext cx="8399462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HTCondor Config file for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NUM_SLOTS_TYPE_1 = 1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SLOT_TYPE_1_PARTITIONABLE = true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SLOT_TYPE_1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=100%</a:t>
            </a:r>
          </a:p>
        </p:txBody>
      </p:sp>
    </p:spTree>
    <p:extLst>
      <p:ext uri="{BB962C8B-B14F-4D97-AF65-F5344CB8AC3E}">
        <p14:creationId xmlns:p14="http://schemas.microsoft.com/office/powerpoint/2010/main" val="1362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7EF5F-17FE-4C55-8FBF-1E2004A6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</a:t>
            </a:r>
            <a:r>
              <a:rPr lang="en-US" dirty="0" err="1"/>
              <a:t>partionable</a:t>
            </a:r>
            <a:r>
              <a:rPr lang="en-US" dirty="0"/>
              <a:t> slots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14AC-5D42-4548-A7AB-BFC150A3CE4E}"/>
              </a:ext>
            </a:extLst>
          </p:cNvPr>
          <p:cNvSpPr txBox="1"/>
          <p:nvPr/>
        </p:nvSpPr>
        <p:spPr>
          <a:xfrm>
            <a:off x="224118" y="742295"/>
            <a:ext cx="8726907" cy="22467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OpSys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Arch   State     Activity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LoadAv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Mem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ActvtyTime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slot1@c           LINUX      X86_64 Unclaimed Idle      0.000 15976  0+08:46:59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Total Owner Claimed Unclaimed Matched Preempting Backfill  Drain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X86_64/LINUX     1     0       0         1       0          0        0      0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Total     1     0       0         1       0          0        0      0</a:t>
            </a:r>
          </a:p>
        </p:txBody>
      </p:sp>
    </p:spTree>
    <p:extLst>
      <p:ext uri="{BB962C8B-B14F-4D97-AF65-F5344CB8AC3E}">
        <p14:creationId xmlns:p14="http://schemas.microsoft.com/office/powerpoint/2010/main" val="338925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7EF5F-17FE-4C55-8FBF-1E2004A6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p-slot?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14AC-5D42-4548-A7AB-BFC150A3CE4E}"/>
              </a:ext>
            </a:extLst>
          </p:cNvPr>
          <p:cNvSpPr txBox="1"/>
          <p:nvPr/>
        </p:nvSpPr>
        <p:spPr>
          <a:xfrm>
            <a:off x="224118" y="742295"/>
            <a:ext cx="8726907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SlotType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Memory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slot1@c Partitionable 8 15976</a:t>
            </a:r>
          </a:p>
        </p:txBody>
      </p:sp>
    </p:spTree>
    <p:extLst>
      <p:ext uri="{BB962C8B-B14F-4D97-AF65-F5344CB8AC3E}">
        <p14:creationId xmlns:p14="http://schemas.microsoft.com/office/powerpoint/2010/main" val="360138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8DAE5A-E2BC-470A-B0A2-0D3CC181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job can run…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EFEF5-9073-4A10-B9E8-99B730206DA9}"/>
              </a:ext>
            </a:extLst>
          </p:cNvPr>
          <p:cNvSpPr txBox="1"/>
          <p:nvPr/>
        </p:nvSpPr>
        <p:spPr>
          <a:xfrm>
            <a:off x="901186" y="831943"/>
            <a:ext cx="8399462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Submit file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Executable = calculate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Arguments = 1 2 42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Request_Cpus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2048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= 1G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Log = log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CC4C09B-A935-448F-AFEE-6F649C455E87}"/>
              </a:ext>
            </a:extLst>
          </p:cNvPr>
          <p:cNvSpPr/>
          <p:nvPr/>
        </p:nvSpPr>
        <p:spPr bwMode="auto">
          <a:xfrm>
            <a:off x="5660978" y="1066024"/>
            <a:ext cx="2882386" cy="1658745"/>
          </a:xfrm>
          <a:prstGeom prst="wedgeRectCallout">
            <a:avLst>
              <a:gd name="adj1" fmla="val -112639"/>
              <a:gd name="adj2" fmla="val 4996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This </a:t>
            </a:r>
            <a:r>
              <a:rPr lang="en-US" dirty="0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didn’t fit with static slots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2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8DAE5A-E2BC-470A-B0A2-0D3CC181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this one…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EFEF5-9073-4A10-B9E8-99B730206DA9}"/>
              </a:ext>
            </a:extLst>
          </p:cNvPr>
          <p:cNvSpPr txBox="1"/>
          <p:nvPr/>
        </p:nvSpPr>
        <p:spPr>
          <a:xfrm>
            <a:off x="901186" y="831943"/>
            <a:ext cx="8399462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Submit file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Executable = calculate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Arguments = 1 2 42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Request_Cpus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1024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= 1G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Log = log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31644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6349" y="3563379"/>
            <a:ext cx="56630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Center for High Throughput Computing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1B158D-091C-4523-BD4B-1FBAE67241A9}"/>
              </a:ext>
            </a:extLst>
          </p:cNvPr>
          <p:cNvSpPr txBox="1">
            <a:spLocks/>
          </p:cNvSpPr>
          <p:nvPr/>
        </p:nvSpPr>
        <p:spPr bwMode="auto">
          <a:xfrm rot="20690833">
            <a:off x="830236" y="2194493"/>
            <a:ext cx="7772400" cy="1411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ea typeface="+mj-ea"/>
                <a:cs typeface="+mj-cs"/>
              </a:rPr>
              <a:t>HELP! There’s a Cluster in my Server!</a:t>
            </a:r>
          </a:p>
        </p:txBody>
      </p:sp>
    </p:spTree>
    <p:extLst>
      <p:ext uri="{BB962C8B-B14F-4D97-AF65-F5344CB8AC3E}">
        <p14:creationId xmlns:p14="http://schemas.microsoft.com/office/powerpoint/2010/main" val="2285973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7EF5F-17FE-4C55-8FBF-1E2004A6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p-slot?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14AC-5D42-4548-A7AB-BFC150A3CE4E}"/>
              </a:ext>
            </a:extLst>
          </p:cNvPr>
          <p:cNvSpPr txBox="1"/>
          <p:nvPr/>
        </p:nvSpPr>
        <p:spPr>
          <a:xfrm>
            <a:off x="224118" y="742295"/>
            <a:ext cx="8726907" cy="25545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OpSys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Arch   State     Activity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LoadAv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Mem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slot1@c   LINUX      X86_64 Unclaimed Idle      0.000 12904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slot1_1@c LINUX      X86_64 Claimed   Busy      0.000  2048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slot1_2@c LINUX      X86_64 Claimed   Busy      0.000 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slot1_3@c LINUX      X86_64 Claimed   Busy      0.000  1024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Total Owner Claimed Unclaimed Matched Preempting Backfill  Drain                                                                                                             LINUX     4     0       3         1       0          0        0                                                                                                                          Total     4     0       3         1       0          0        0       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3E037E8D-F7AC-4863-ABE7-8FD4DD06CCA2}"/>
              </a:ext>
            </a:extLst>
          </p:cNvPr>
          <p:cNvSpPr/>
          <p:nvPr/>
        </p:nvSpPr>
        <p:spPr bwMode="auto">
          <a:xfrm>
            <a:off x="5561225" y="2969117"/>
            <a:ext cx="3300141" cy="1658745"/>
          </a:xfrm>
          <a:prstGeom prst="wedgeRectCallout">
            <a:avLst>
              <a:gd name="adj1" fmla="val -186005"/>
              <a:gd name="adj2" fmla="val -1209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Note the underscore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in d-slots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B914198-39C2-4BA7-9CDA-A684B9DBE61D}"/>
              </a:ext>
            </a:extLst>
          </p:cNvPr>
          <p:cNvSpPr/>
          <p:nvPr/>
        </p:nvSpPr>
        <p:spPr bwMode="auto">
          <a:xfrm>
            <a:off x="1723516" y="3132979"/>
            <a:ext cx="3300141" cy="1658745"/>
          </a:xfrm>
          <a:prstGeom prst="wedgeRectCallout">
            <a:avLst>
              <a:gd name="adj1" fmla="val 110218"/>
              <a:gd name="adj2" fmla="val -13645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Note non-uniform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Memory sizes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7EF5F-17FE-4C55-8FBF-1E2004A6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p-slot?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14AC-5D42-4548-A7AB-BFC150A3CE4E}"/>
              </a:ext>
            </a:extLst>
          </p:cNvPr>
          <p:cNvSpPr txBox="1"/>
          <p:nvPr/>
        </p:nvSpPr>
        <p:spPr>
          <a:xfrm>
            <a:off x="0" y="1210646"/>
            <a:ext cx="8726907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SlotType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Memory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slot1@c   Partitionable 0 11880                                               slot1_1@c Dynamic 2 2048                                                    slot1_2@c Dynamic 3 1024                                                    slot1_3@c Dynamic 3 1024</a:t>
            </a:r>
          </a:p>
        </p:txBody>
      </p:sp>
    </p:spTree>
    <p:extLst>
      <p:ext uri="{BB962C8B-B14F-4D97-AF65-F5344CB8AC3E}">
        <p14:creationId xmlns:p14="http://schemas.microsoft.com/office/powerpoint/2010/main" val="838121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7EF5F-17FE-4C55-8FBF-1E2004A6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 d-slot completes?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14AC-5D42-4548-A7AB-BFC150A3CE4E}"/>
              </a:ext>
            </a:extLst>
          </p:cNvPr>
          <p:cNvSpPr txBox="1"/>
          <p:nvPr/>
        </p:nvSpPr>
        <p:spPr>
          <a:xfrm>
            <a:off x="0" y="1210646"/>
            <a:ext cx="8726907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Name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SlotType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Memory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slot1@c   Partitionable 3 12904                                               slot1_1@c Dynamic 2 2048                                                    </a:t>
            </a:r>
            <a:r>
              <a:rPr lang="en-US" sz="24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slot1_2@c Dynamic 3 1024       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slot1_3@c Dynamic 3 1024</a:t>
            </a:r>
          </a:p>
        </p:txBody>
      </p:sp>
    </p:spTree>
    <p:extLst>
      <p:ext uri="{BB962C8B-B14F-4D97-AF65-F5344CB8AC3E}">
        <p14:creationId xmlns:p14="http://schemas.microsoft.com/office/powerpoint/2010/main" val="476037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C664-5854-4A1C-BF1C-7812009E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 – Starvation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I submit 8 one core jobs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5B3C4-4D84-4783-87A6-A2266666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good?</a:t>
            </a:r>
          </a:p>
        </p:txBody>
      </p:sp>
    </p:spTree>
    <p:extLst>
      <p:ext uri="{BB962C8B-B14F-4D97-AF65-F5344CB8AC3E}">
        <p14:creationId xmlns:p14="http://schemas.microsoft.com/office/powerpoint/2010/main" val="1243319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7EF5F-17FE-4C55-8FBF-1E2004A6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Completely used machine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14AC-5D42-4548-A7AB-BFC150A3CE4E}"/>
              </a:ext>
            </a:extLst>
          </p:cNvPr>
          <p:cNvSpPr txBox="1"/>
          <p:nvPr/>
        </p:nvSpPr>
        <p:spPr>
          <a:xfrm>
            <a:off x="417093" y="619185"/>
            <a:ext cx="8726907" cy="45243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OpSys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Arch   State     Activity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LoadAv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Mem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slot1@c   LINUX      X86_64 Unclaimed Idle      0.000 7784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slot1_1@c LINUX      X86_64 Claimed   Busy      0.000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slot1_2@c LINUX      X86_64 Claimed   Busy      0.000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slot1_3@c LINUX      X86_64 Claimed   Busy      0.000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slot1_4@c LINUX      X86_64 Claimed   Busy      0.000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slot1_5@c LINUX      X86_64 Claimed   Busy      0.000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slot1_6@c LINUX      X86_64 Claimed   Busy      0.000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slot1_7@c LINUX      X86_64 Claimed   Busy      0.000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slot1_8@c LINUX      X86_64 Claimed   Busy      0.000 1024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Total Owner Claimed Unclaimed Matched Preempting Backfill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LINUX     9     0       8         1       0          0        0     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Total     9     0       8         1       0          0        0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548C1-7972-4E8C-936D-C2C975A86F79}"/>
              </a:ext>
            </a:extLst>
          </p:cNvPr>
          <p:cNvSpPr txBox="1"/>
          <p:nvPr/>
        </p:nvSpPr>
        <p:spPr>
          <a:xfrm rot="19973002">
            <a:off x="1585115" y="2133868"/>
            <a:ext cx="551199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When can a 2-core job run?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BEA87A8-2CB8-4F12-B210-EE7CECEEE5C3}"/>
              </a:ext>
            </a:extLst>
          </p:cNvPr>
          <p:cNvSpPr/>
          <p:nvPr/>
        </p:nvSpPr>
        <p:spPr bwMode="auto">
          <a:xfrm>
            <a:off x="4058422" y="3398894"/>
            <a:ext cx="3300141" cy="1658745"/>
          </a:xfrm>
          <a:prstGeom prst="wedgeRectCallout">
            <a:avLst>
              <a:gd name="adj1" fmla="val -114084"/>
              <a:gd name="adj2" fmla="val 923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Note total slots!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1609C-A5D9-4FC9-A696-FEA186BFB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a supply of one core jobs…</a:t>
            </a:r>
          </a:p>
          <a:p>
            <a:endParaRPr lang="en-US" dirty="0"/>
          </a:p>
          <a:p>
            <a:r>
              <a:rPr lang="en-US" dirty="0"/>
              <a:t>A two-core job will never match!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7E3513-5A97-488F-A9DD-7B83FF2C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Starvation</a:t>
            </a:r>
          </a:p>
        </p:txBody>
      </p:sp>
    </p:spTree>
    <p:extLst>
      <p:ext uri="{BB962C8B-B14F-4D97-AF65-F5344CB8AC3E}">
        <p14:creationId xmlns:p14="http://schemas.microsoft.com/office/powerpoint/2010/main" val="269893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51AE0-3494-4456-8994-AE99A538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52739">
            <a:off x="754562" y="1694498"/>
            <a:ext cx="7879080" cy="216288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327DC9-A2A8-43CC-8C8F-4E9E8345D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63" y="1016795"/>
            <a:ext cx="8743678" cy="14699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to engineer approach and make tradeoffs</a:t>
            </a:r>
          </a:p>
          <a:p>
            <a:pPr marL="0" indent="0">
              <a:buNone/>
            </a:pPr>
            <a:r>
              <a:rPr lang="en-US" dirty="0"/>
              <a:t>	Throughput vs. fairness</a:t>
            </a:r>
          </a:p>
          <a:p>
            <a:pPr marL="0" indent="0">
              <a:buNone/>
            </a:pPr>
            <a:r>
              <a:rPr lang="en-US" dirty="0"/>
              <a:t>	Establish policy</a:t>
            </a:r>
          </a:p>
          <a:p>
            <a:pPr marL="0" indent="0">
              <a:buNone/>
            </a:pPr>
            <a:r>
              <a:rPr lang="en-US" dirty="0"/>
              <a:t>	Measure 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D07612-D2C9-4FB9-BB8F-2DB80523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easy solution</a:t>
            </a:r>
          </a:p>
        </p:txBody>
      </p:sp>
    </p:spTree>
    <p:extLst>
      <p:ext uri="{BB962C8B-B14F-4D97-AF65-F5344CB8AC3E}">
        <p14:creationId xmlns:p14="http://schemas.microsoft.com/office/powerpoint/2010/main" val="216510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9AC527-5F09-49B6-8D3D-92BFAA9C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2" y="405244"/>
            <a:ext cx="7891136" cy="45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98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6DFBE0-C22F-40E1-98A9-00F971A1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approach: Steering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20D20F-5FEC-42D5-A905-881AD274B8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304925"/>
            <a:ext cx="47434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851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2DFABA-9C81-4961-9140-248962F5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best when 2 sizes (</a:t>
            </a:r>
            <a:r>
              <a:rPr lang="en-US" dirty="0" err="1"/>
              <a:t>cpus</a:t>
            </a:r>
            <a:r>
              <a:rPr lang="en-US" dirty="0"/>
              <a:t>)</a:t>
            </a:r>
          </a:p>
        </p:txBody>
      </p:sp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99EF6C6A-1C64-477E-9E94-C006CBCE4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822" y="1150273"/>
            <a:ext cx="620338" cy="620338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58E408BE-DFC8-4BDB-81C8-B54BA34F7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63" y="1150273"/>
            <a:ext cx="620338" cy="620338"/>
          </a:xfrm>
          <a:prstGeom prst="rect">
            <a:avLst/>
          </a:prstGeom>
        </p:spPr>
      </p:pic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87AB1BC4-CDDC-45F2-9629-59A28E322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6104" y="1150273"/>
            <a:ext cx="620338" cy="620338"/>
          </a:xfrm>
          <a:prstGeom prst="rect">
            <a:avLst/>
          </a:prstGeom>
        </p:spPr>
      </p:pic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70D3A295-E380-4AFF-B9AB-B015CDAAD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8745" y="1150273"/>
            <a:ext cx="620338" cy="620338"/>
          </a:xfrm>
          <a:prstGeom prst="rect">
            <a:avLst/>
          </a:prstGeom>
        </p:spPr>
      </p:pic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E230F161-4A12-43FC-AE13-D9927D54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0351" y="1150273"/>
            <a:ext cx="620338" cy="620338"/>
          </a:xfrm>
          <a:prstGeom prst="rect">
            <a:avLst/>
          </a:prstGeom>
        </p:spPr>
      </p:pic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4C282277-22D9-4B2B-B6F1-8245D3F45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2992" y="1150273"/>
            <a:ext cx="620338" cy="620338"/>
          </a:xfrm>
          <a:prstGeom prst="rect">
            <a:avLst/>
          </a:prstGeom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241181D4-E6A0-4EDE-8ADD-175FBC7D3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5633" y="1150273"/>
            <a:ext cx="620338" cy="620338"/>
          </a:xfrm>
          <a:prstGeom prst="rect">
            <a:avLst/>
          </a:prstGeom>
        </p:spPr>
      </p:pic>
      <p:pic>
        <p:nvPicPr>
          <p:cNvPr id="19" name="Graphic 18" descr="Computer">
            <a:extLst>
              <a:ext uri="{FF2B5EF4-FFF2-40B4-BE49-F238E27FC236}">
                <a16:creationId xmlns:a16="http://schemas.microsoft.com/office/drawing/2014/main" id="{E15D90F1-529E-4E15-BBE3-918E9CE1B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8274" y="1150273"/>
            <a:ext cx="620338" cy="620338"/>
          </a:xfrm>
          <a:prstGeom prst="rect">
            <a:avLst/>
          </a:prstGeom>
        </p:spPr>
      </p:pic>
      <p:pic>
        <p:nvPicPr>
          <p:cNvPr id="21" name="Graphic 20" descr="Computer">
            <a:extLst>
              <a:ext uri="{FF2B5EF4-FFF2-40B4-BE49-F238E27FC236}">
                <a16:creationId xmlns:a16="http://schemas.microsoft.com/office/drawing/2014/main" id="{F6ADA88F-D52E-4F58-BCFF-F0721EC04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488" y="1150273"/>
            <a:ext cx="620338" cy="620338"/>
          </a:xfrm>
          <a:prstGeom prst="rect">
            <a:avLst/>
          </a:prstGeom>
        </p:spPr>
      </p:pic>
      <p:pic>
        <p:nvPicPr>
          <p:cNvPr id="23" name="Graphic 22" descr="Computer">
            <a:extLst>
              <a:ext uri="{FF2B5EF4-FFF2-40B4-BE49-F238E27FC236}">
                <a16:creationId xmlns:a16="http://schemas.microsoft.com/office/drawing/2014/main" id="{007C3456-57F0-4B4E-BE52-CAD73CDC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1129" y="1150273"/>
            <a:ext cx="620338" cy="620338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76ECCED6-119D-441B-AE47-C3A0EC4EA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3770" y="1150273"/>
            <a:ext cx="620338" cy="620338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F823355-33A3-4556-B756-86BEBEB4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411" y="1150273"/>
            <a:ext cx="620338" cy="62033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3639B6-A1F3-43C1-BF16-E23F6B178358}"/>
              </a:ext>
            </a:extLst>
          </p:cNvPr>
          <p:cNvCxnSpPr/>
          <p:nvPr/>
        </p:nvCxnSpPr>
        <p:spPr bwMode="auto">
          <a:xfrm>
            <a:off x="407323" y="1961804"/>
            <a:ext cx="2377440" cy="0"/>
          </a:xfrm>
          <a:prstGeom prst="straightConnector1">
            <a:avLst/>
          </a:prstGeom>
          <a:solidFill>
            <a:schemeClr val="accent1"/>
          </a:solidFill>
          <a:ln w="158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B86CB8-D4C1-4E36-AB24-24F7FEAEECA9}"/>
              </a:ext>
            </a:extLst>
          </p:cNvPr>
          <p:cNvCxnSpPr/>
          <p:nvPr/>
        </p:nvCxnSpPr>
        <p:spPr bwMode="auto">
          <a:xfrm flipH="1">
            <a:off x="6681354" y="2055322"/>
            <a:ext cx="1875395" cy="0"/>
          </a:xfrm>
          <a:prstGeom prst="straightConnector1">
            <a:avLst/>
          </a:prstGeom>
          <a:solidFill>
            <a:schemeClr val="accent1"/>
          </a:solidFill>
          <a:ln w="158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3D1A779-D187-4123-B2AE-729E6EA03AAE}"/>
              </a:ext>
            </a:extLst>
          </p:cNvPr>
          <p:cNvSpPr txBox="1"/>
          <p:nvPr/>
        </p:nvSpPr>
        <p:spPr>
          <a:xfrm>
            <a:off x="407323" y="2300328"/>
            <a:ext cx="2533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1 core jobs “left to right”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3E2428-88A8-4100-AA88-1C9255D862AB}"/>
              </a:ext>
            </a:extLst>
          </p:cNvPr>
          <p:cNvSpPr txBox="1"/>
          <p:nvPr/>
        </p:nvSpPr>
        <p:spPr>
          <a:xfrm>
            <a:off x="6352399" y="2340034"/>
            <a:ext cx="2533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8 core jobs “right to left”</a:t>
            </a:r>
          </a:p>
        </p:txBody>
      </p:sp>
    </p:spTree>
    <p:extLst>
      <p:ext uri="{BB962C8B-B14F-4D97-AF65-F5344CB8AC3E}">
        <p14:creationId xmlns:p14="http://schemas.microsoft.com/office/powerpoint/2010/main" val="429134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3D562-576A-4FAE-BCEA-29BCED7A3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33"/>
          <a:stretch/>
        </p:blipFill>
        <p:spPr>
          <a:xfrm>
            <a:off x="14762" y="0"/>
            <a:ext cx="9129238" cy="5143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6E31FE-A04B-4CCE-8E08-B8C0F3A2675F}"/>
              </a:ext>
            </a:extLst>
          </p:cNvPr>
          <p:cNvCxnSpPr/>
          <p:nvPr/>
        </p:nvCxnSpPr>
        <p:spPr bwMode="auto">
          <a:xfrm flipV="1">
            <a:off x="5591503" y="746236"/>
            <a:ext cx="1891862" cy="1996964"/>
          </a:xfrm>
          <a:prstGeom prst="straightConnector1">
            <a:avLst/>
          </a:prstGeom>
          <a:solidFill>
            <a:schemeClr val="accent1"/>
          </a:solidFill>
          <a:ln w="279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59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7BD19-EA2D-49FE-9ADF-B6CDC1F9C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Assume every </a:t>
            </a:r>
            <a:r>
              <a:rPr lang="en-US" dirty="0" err="1"/>
              <a:t>startd</a:t>
            </a:r>
            <a:r>
              <a:rPr lang="en-US" dirty="0"/>
              <a:t> advertises Longitude: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Longitude = 2.3522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START_ATTRS = Longitude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And in the negotiator, have config like…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NEGOTIATOR_PRE_JOB_RANK = \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RequestCpus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1 ? Longitude : - Longitude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0B9D2C-94DD-4032-905E-1756B506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Pool-wide policy -&gt; negotiator</a:t>
            </a:r>
          </a:p>
        </p:txBody>
      </p:sp>
    </p:spTree>
    <p:extLst>
      <p:ext uri="{BB962C8B-B14F-4D97-AF65-F5344CB8AC3E}">
        <p14:creationId xmlns:p14="http://schemas.microsoft.com/office/powerpoint/2010/main" val="3221654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C47867-1435-4432-888A-198E44409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Whole talk on negotiator</a:t>
            </a:r>
          </a:p>
          <a:p>
            <a:r>
              <a:rPr lang="en-US" dirty="0"/>
              <a:t>Google for </a:t>
            </a:r>
          </a:p>
          <a:p>
            <a:pPr lvl="1"/>
            <a:r>
              <a:rPr lang="en-US" dirty="0" err="1"/>
              <a:t>site:youtube.com</a:t>
            </a:r>
            <a:r>
              <a:rPr lang="en-US" dirty="0"/>
              <a:t> center for high throughput computing channel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73F1ED-58D1-4F26-97B5-AA4D5520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Advertisement</a:t>
            </a:r>
          </a:p>
        </p:txBody>
      </p:sp>
    </p:spTree>
    <p:extLst>
      <p:ext uri="{BB962C8B-B14F-4D97-AF65-F5344CB8AC3E}">
        <p14:creationId xmlns:p14="http://schemas.microsoft.com/office/powerpoint/2010/main" val="3383521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DF8CFC-27A2-4B4B-BDC6-100FEF2B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approach: Draining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C924F-DBD0-4B55-B90B-D96D283119A9}"/>
              </a:ext>
            </a:extLst>
          </p:cNvPr>
          <p:cNvSpPr txBox="1"/>
          <p:nvPr/>
        </p:nvSpPr>
        <p:spPr>
          <a:xfrm>
            <a:off x="208546" y="1999596"/>
            <a:ext cx="8726907" cy="25545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OpSys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Arch   State     Activity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LoadAv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Mem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slot1@c   LINUX      X86_64 Unclaimed Idle      0.000 12904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slot1_1@c LINUX      X86_64 Claimed   Busy      0.000  2048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slot1_2@c LINUX      X86_64 Claimed   Busy      0.000 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slot1_3@c LINUX      X86_64 Claimed   Busy      0.000  1024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Total Owner Claimed Unclaimed Matched Preempting Backfill  Drain                                                                                                             LINUX     4     0       3         1       0          0        0                                                                                                                          Total     4     0       3         1       0          0        0       </a:t>
            </a:r>
          </a:p>
        </p:txBody>
      </p:sp>
    </p:spTree>
    <p:extLst>
      <p:ext uri="{BB962C8B-B14F-4D97-AF65-F5344CB8AC3E}">
        <p14:creationId xmlns:p14="http://schemas.microsoft.com/office/powerpoint/2010/main" val="3653648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DF8CFC-27A2-4B4B-BDC6-100FEF2B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condor_drain</a:t>
            </a:r>
            <a:r>
              <a:rPr lang="en-US" dirty="0"/>
              <a:t>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C924F-DBD0-4B55-B90B-D96D283119A9}"/>
              </a:ext>
            </a:extLst>
          </p:cNvPr>
          <p:cNvSpPr txBox="1"/>
          <p:nvPr/>
        </p:nvSpPr>
        <p:spPr>
          <a:xfrm>
            <a:off x="208546" y="1999596"/>
            <a:ext cx="8726907" cy="25545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OpSys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Arch   State     Activity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LoadAv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Mem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slot1@c   LINUX      X86_64 Drained   Retiring  0.000 12904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slot1_1@c LINUX      X86_64 Claimed   Retiring  0.000  2048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slot1_2@c LINUX      X86_64 Claimed   Retiring  0.000 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slot1_3@c LINUX      X86_64 Claimed   Retiring  0.000  1024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Total Owner Claimed Unclaimed Matched Preempting Backfill  Drain                                                                                                             LINUX     4     0       3         1       0          0        0                                                                                                                          Total     4     0       3         1       0          0        0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57337-B74A-445F-814D-3F0FFB084D30}"/>
              </a:ext>
            </a:extLst>
          </p:cNvPr>
          <p:cNvSpPr txBox="1"/>
          <p:nvPr/>
        </p:nvSpPr>
        <p:spPr>
          <a:xfrm>
            <a:off x="208545" y="1004144"/>
            <a:ext cx="8726907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B32382C-B86F-4F07-880C-DF42A1250CBE}"/>
              </a:ext>
            </a:extLst>
          </p:cNvPr>
          <p:cNvSpPr/>
          <p:nvPr/>
        </p:nvSpPr>
        <p:spPr bwMode="auto">
          <a:xfrm>
            <a:off x="5284549" y="2983258"/>
            <a:ext cx="3300141" cy="1658745"/>
          </a:xfrm>
          <a:prstGeom prst="wedgeRectCallout">
            <a:avLst>
              <a:gd name="adj1" fmla="val -70633"/>
              <a:gd name="adj2" fmla="val -6656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Typo: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Should be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“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Drain</a:t>
            </a:r>
            <a:r>
              <a:rPr lang="en-US" b="1" dirty="0" err="1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ING</a:t>
            </a:r>
            <a:r>
              <a:rPr lang="en-US" b="1" dirty="0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”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A877D6F-916F-4265-9903-8D4AECB82BC6}"/>
              </a:ext>
            </a:extLst>
          </p:cNvPr>
          <p:cNvSpPr/>
          <p:nvPr/>
        </p:nvSpPr>
        <p:spPr bwMode="auto">
          <a:xfrm>
            <a:off x="2808049" y="1618123"/>
            <a:ext cx="3300141" cy="1658745"/>
          </a:xfrm>
          <a:prstGeom prst="wedgeRectCallout">
            <a:avLst>
              <a:gd name="adj1" fmla="val -70633"/>
              <a:gd name="adj2" fmla="val -6656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Need admin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 </a:t>
            </a:r>
            <a:r>
              <a:rPr kumimoji="0" lang="en-US" sz="2800" b="0" i="0" u="none" strike="noStrike" cap="none" normalizeH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privs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aseline="0" dirty="0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May</a:t>
            </a:r>
            <a:r>
              <a:rPr lang="en-US" dirty="0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 need to run from cm machine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61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DF8CFC-27A2-4B4B-BDC6-100FEF2B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drain work?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C924F-DBD0-4B55-B90B-D96D283119A9}"/>
              </a:ext>
            </a:extLst>
          </p:cNvPr>
          <p:cNvSpPr txBox="1"/>
          <p:nvPr/>
        </p:nvSpPr>
        <p:spPr>
          <a:xfrm>
            <a:off x="208546" y="1999596"/>
            <a:ext cx="8726907" cy="13234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af:r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Requirements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906665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DF8CFC-27A2-4B4B-BDC6-100FEF2B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condor_drain</a:t>
            </a:r>
            <a:r>
              <a:rPr lang="en-US" dirty="0"/>
              <a:t> cancelling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C924F-DBD0-4B55-B90B-D96D283119A9}"/>
              </a:ext>
            </a:extLst>
          </p:cNvPr>
          <p:cNvSpPr txBox="1"/>
          <p:nvPr/>
        </p:nvSpPr>
        <p:spPr>
          <a:xfrm>
            <a:off x="208546" y="1999596"/>
            <a:ext cx="8726907" cy="25545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OpSys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Arch   State     Activity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LoadAv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Mem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slot1@c   LINUX      X86_64 Unclaimed  Retiring  0.000 12904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slot1_1@c LINUX      X86_64 Claimed   Retiring  0.000  2048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slot1_2@c LINUX      X86_64 Claimed   Retiring  0.000 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slot1_3@c LINUX      X86_64 Claimed   Retiring  0.000  1024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Total Owner Claimed Unclaimed Matched Preempting Backfill  Drain                                                                                                             LINUX     4     0       3         1       0          0        0                                                                                                                          Total     4     0       3         1       0          0        0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57337-B74A-445F-814D-3F0FFB084D30}"/>
              </a:ext>
            </a:extLst>
          </p:cNvPr>
          <p:cNvSpPr txBox="1"/>
          <p:nvPr/>
        </p:nvSpPr>
        <p:spPr>
          <a:xfrm>
            <a:off x="208545" y="1004144"/>
            <a:ext cx="8726907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–cancel c</a:t>
            </a:r>
          </a:p>
        </p:txBody>
      </p:sp>
    </p:spTree>
    <p:extLst>
      <p:ext uri="{BB962C8B-B14F-4D97-AF65-F5344CB8AC3E}">
        <p14:creationId xmlns:p14="http://schemas.microsoft.com/office/powerpoint/2010/main" val="2068838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1BE3D6-03EC-450F-9F9D-CAC776858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Jobs killed after </a:t>
            </a:r>
            <a:r>
              <a:rPr lang="en-US" dirty="0" err="1"/>
              <a:t>MaxJobRetirementTime</a:t>
            </a:r>
            <a:endParaRPr lang="en-US" dirty="0"/>
          </a:p>
          <a:p>
            <a:pPr lvl="1"/>
            <a:r>
              <a:rPr lang="en-US" dirty="0"/>
              <a:t>Default is 0</a:t>
            </a:r>
          </a:p>
          <a:p>
            <a:r>
              <a:rPr lang="en-US" dirty="0"/>
              <a:t>This may be most underused knob in HTC</a:t>
            </a:r>
          </a:p>
          <a:p>
            <a:r>
              <a:rPr lang="en-US" dirty="0"/>
              <a:t>Machine stays in drained state until cancel</a:t>
            </a:r>
          </a:p>
          <a:p>
            <a:pPr lvl="1"/>
            <a:r>
              <a:rPr lang="en-US" dirty="0"/>
              <a:t>Even after all jobs exit</a:t>
            </a:r>
          </a:p>
          <a:p>
            <a:r>
              <a:rPr lang="en-US" dirty="0"/>
              <a:t>(unless –resume-on-complete) is 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2FEC86-F510-4ABB-AD80-6B4D7246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does drain last?</a:t>
            </a:r>
          </a:p>
        </p:txBody>
      </p:sp>
    </p:spTree>
    <p:extLst>
      <p:ext uri="{BB962C8B-B14F-4D97-AF65-F5344CB8AC3E}">
        <p14:creationId xmlns:p14="http://schemas.microsoft.com/office/powerpoint/2010/main" val="407434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DF8CFC-27A2-4B4B-BDC6-100FEF2B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condor_drain</a:t>
            </a:r>
            <a:r>
              <a:rPr lang="en-US" dirty="0"/>
              <a:t> command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C924F-DBD0-4B55-B90B-D96D283119A9}"/>
              </a:ext>
            </a:extLst>
          </p:cNvPr>
          <p:cNvSpPr txBox="1"/>
          <p:nvPr/>
        </p:nvSpPr>
        <p:spPr>
          <a:xfrm>
            <a:off x="208546" y="1999596"/>
            <a:ext cx="8726907" cy="25545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OpSys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Arch   State     Activity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LoadAv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Mem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slot1@c   LINUX      X86_64 Drained   Retiring  0.000 12904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slot1_1@c LINUX      X86_64 Claimed   Retiring  0.000  2048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slot1_2@c LINUX      X86_64 Claimed   Retiring  0.000 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slot1_3@c LINUX      X86_64 Claimed   Retiring  0.000  1024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Total Owner Claimed Unclaimed Matched Preempting Backfill  Drain                                                                                                             LINUX     4     0       3         1       0          0        0                                                                                                                          Total     4     0       3         1       0          0        0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57337-B74A-445F-814D-3F0FFB084D30}"/>
              </a:ext>
            </a:extLst>
          </p:cNvPr>
          <p:cNvSpPr txBox="1"/>
          <p:nvPr/>
        </p:nvSpPr>
        <p:spPr>
          <a:xfrm>
            <a:off x="208545" y="1004144"/>
            <a:ext cx="8726907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–start '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BackfillableJob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== true' c</a:t>
            </a:r>
          </a:p>
        </p:txBody>
      </p:sp>
    </p:spTree>
    <p:extLst>
      <p:ext uri="{BB962C8B-B14F-4D97-AF65-F5344CB8AC3E}">
        <p14:creationId xmlns:p14="http://schemas.microsoft.com/office/powerpoint/2010/main" val="1631202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DF8CFC-27A2-4B4B-BDC6-100FEF2B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condor_drain</a:t>
            </a:r>
            <a:r>
              <a:rPr lang="en-US" dirty="0"/>
              <a:t> with backfill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C924F-DBD0-4B55-B90B-D96D283119A9}"/>
              </a:ext>
            </a:extLst>
          </p:cNvPr>
          <p:cNvSpPr txBox="1"/>
          <p:nvPr/>
        </p:nvSpPr>
        <p:spPr>
          <a:xfrm>
            <a:off x="208544" y="1568571"/>
            <a:ext cx="8726907" cy="280076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OpSys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Arch   State     Activity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LoadAv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Mem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slot1@c   LINUX      X86_64 Drained   Retiring  0.000 12904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slot1_1@c LINUX      X86_64 Claimed   Retiring  0.000  2048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slot1_2@c LINUX      X86_64 Claimed   Retiring  0.000  1024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slot1_3@c LINUX      X86_64 Claimed   Retiring  0.000  1024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slot1_4@c LINUX      X86_64 Claimed   Busy      0.000  1024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Total Owner Claimed Unclaimed Matched Preempting Backfill  Drain                                                                                                             LINUX     4     0       3         1       0          0        0                                                                                                                          Total     4     0       3         1       0          0        0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57337-B74A-445F-814D-3F0FFB084D30}"/>
              </a:ext>
            </a:extLst>
          </p:cNvPr>
          <p:cNvSpPr txBox="1"/>
          <p:nvPr/>
        </p:nvSpPr>
        <p:spPr>
          <a:xfrm>
            <a:off x="208545" y="1004144"/>
            <a:ext cx="8726907" cy="3385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backfillable_job.sub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42EF-1312-4DE0-B5B2-63F285888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63" y="1016794"/>
            <a:ext cx="8603528" cy="3170635"/>
          </a:xfrm>
        </p:spPr>
        <p:txBody>
          <a:bodyPr/>
          <a:lstStyle/>
          <a:p>
            <a:r>
              <a:rPr lang="en-US" dirty="0"/>
              <a:t>Optional, can be enabled (often on CM)</a:t>
            </a:r>
          </a:p>
          <a:p>
            <a:r>
              <a:rPr lang="en-US" dirty="0"/>
              <a:t>Just runs </a:t>
            </a:r>
            <a:r>
              <a:rPr lang="en-US" dirty="0" err="1"/>
              <a:t>condor_drain</a:t>
            </a:r>
            <a:r>
              <a:rPr lang="en-US" dirty="0"/>
              <a:t> and –cancel</a:t>
            </a:r>
          </a:p>
          <a:p>
            <a:r>
              <a:rPr lang="en-US" dirty="0"/>
              <a:t>Never looks at queues, just at </a:t>
            </a:r>
            <a:r>
              <a:rPr lang="en-US" dirty="0" err="1"/>
              <a:t>condor_status</a:t>
            </a: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DEFRAG_DRAINING_MACHINES_PER_HOUR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DEFRAG_MAX_WHOLE_MACHINES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DEFRAG_REQUIREMENTS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A74AF7-00FE-40D5-807F-D5E99E45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Defrag daemon</a:t>
            </a:r>
          </a:p>
        </p:txBody>
      </p:sp>
    </p:spTree>
    <p:extLst>
      <p:ext uri="{BB962C8B-B14F-4D97-AF65-F5344CB8AC3E}">
        <p14:creationId xmlns:p14="http://schemas.microsoft.com/office/powerpoint/2010/main" val="285568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Desktop Computer">
                <a:extLst>
                  <a:ext uri="{FF2B5EF4-FFF2-40B4-BE49-F238E27FC236}">
                    <a16:creationId xmlns:a16="http://schemas.microsoft.com/office/drawing/2014/main" id="{4FFAFFD8-27A4-49A9-B1CE-CBDEBF9F4BAD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4123815"/>
                  </p:ext>
                </p:extLst>
              </p:nvPr>
            </p:nvGraphicFramePr>
            <p:xfrm>
              <a:off x="5370785" y="685800"/>
              <a:ext cx="3538661" cy="24883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38661" cy="2488324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738822" ay="-1367588" az="-2900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80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Desktop Computer">
                <a:extLst>
                  <a:ext uri="{FF2B5EF4-FFF2-40B4-BE49-F238E27FC236}">
                    <a16:creationId xmlns:a16="http://schemas.microsoft.com/office/drawing/2014/main" id="{4FFAFFD8-27A4-49A9-B1CE-CBDEBF9F4B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0785" y="685800"/>
                <a:ext cx="3538661" cy="248832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AFF64D4-F33D-47E7-BACE-6457B900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Desktop 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76AE5-EF88-4410-A0EC-8E4887CD71F0}"/>
              </a:ext>
            </a:extLst>
          </p:cNvPr>
          <p:cNvSpPr txBox="1"/>
          <p:nvPr/>
        </p:nvSpPr>
        <p:spPr>
          <a:xfrm>
            <a:off x="1208690" y="1439917"/>
            <a:ext cx="4162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 Cores (Hyper-threaded)</a:t>
            </a:r>
          </a:p>
          <a:p>
            <a:r>
              <a:rPr lang="en-US" dirty="0"/>
              <a:t>16 Gigabytes RAM</a:t>
            </a:r>
          </a:p>
        </p:txBody>
      </p:sp>
    </p:spTree>
    <p:extLst>
      <p:ext uri="{BB962C8B-B14F-4D97-AF65-F5344CB8AC3E}">
        <p14:creationId xmlns:p14="http://schemas.microsoft.com/office/powerpoint/2010/main" val="2918326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Questions?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Please see htcondor.readthedocs.io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505200" y="4869657"/>
            <a:ext cx="2133600" cy="273844"/>
          </a:xfrm>
        </p:spPr>
        <p:txBody>
          <a:bodyPr/>
          <a:lstStyle/>
          <a:p>
            <a:pPr>
              <a:defRPr/>
            </a:pPr>
            <a:fld id="{011FA4CD-F833-436F-B3D1-2B915BC8BEA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7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E00B03-0B12-4B2E-A67D-7D9A70731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69" y="758176"/>
            <a:ext cx="8399462" cy="31706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core per slot, memory divided evenly</a:t>
            </a:r>
          </a:p>
          <a:p>
            <a:pPr marL="0" indent="0">
              <a:buNone/>
            </a:pPr>
            <a:r>
              <a:rPr lang="en-US" dirty="0"/>
              <a:t>Create static slots from detected resources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7B9D3-42DA-4B18-AC09-11B894672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HTCondor out of the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1C99C-5F77-440A-9F87-A2242B0975F2}"/>
              </a:ext>
            </a:extLst>
          </p:cNvPr>
          <p:cNvSpPr txBox="1"/>
          <p:nvPr/>
        </p:nvSpPr>
        <p:spPr>
          <a:xfrm>
            <a:off x="372269" y="1939636"/>
            <a:ext cx="8399462" cy="267765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OpSys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Arch   State     Activity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LoadAv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Mem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ActvtyTime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                                             slot1@c LINUX      X86_64 Unclaimed Idle      0.000 1997  0+00:00:00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slot2@c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slot3@c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slot4@c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slot5@c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slot6@c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slot7@c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slot8@c LINUX      X86_64 Unclaimed Idle      0.000 1997  0+00:00:20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Total   Owner Claimed Unclaimed Matched Preempting Backfill  Drain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X86_64/LINUX     8     0       0         8       0          0        0      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Total            8     0       0         8       0          0        0      0</a:t>
            </a:r>
          </a:p>
        </p:txBody>
      </p:sp>
    </p:spTree>
    <p:extLst>
      <p:ext uri="{BB962C8B-B14F-4D97-AF65-F5344CB8AC3E}">
        <p14:creationId xmlns:p14="http://schemas.microsoft.com/office/powerpoint/2010/main" val="62205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7EF5F-17FE-4C55-8FBF-1E2004A6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Lie about Resources!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14AC-5D42-4548-A7AB-BFC150A3CE4E}"/>
              </a:ext>
            </a:extLst>
          </p:cNvPr>
          <p:cNvSpPr txBox="1"/>
          <p:nvPr/>
        </p:nvSpPr>
        <p:spPr>
          <a:xfrm>
            <a:off x="551563" y="742295"/>
            <a:ext cx="8399462" cy="36933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HTCondor Config file for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Tell HTCondor I’ve got 6 cores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NUM_CPUS = 6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Memory for all slots (in Megabytes)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MEMORY = 4096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Subtract 1GB from whatever memory is detected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RESERVED_MEMORY = 1024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Tell HTCondor that execute disk size (in KB) is this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DISK = 10240</a:t>
            </a:r>
          </a:p>
        </p:txBody>
      </p:sp>
    </p:spTree>
    <p:extLst>
      <p:ext uri="{BB962C8B-B14F-4D97-AF65-F5344CB8AC3E}">
        <p14:creationId xmlns:p14="http://schemas.microsoft.com/office/powerpoint/2010/main" val="147951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BFCC74-5AB5-4C5C-B6B3-C91FF2389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/>
              <a:t>Modern machines have lots of cores, so I should make all my jobs each use as many cores as possible, so they finish as fast as possible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 Wisdom: “Probably not”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3C84F-517B-4DC3-9146-42339FA3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436" y="0"/>
            <a:ext cx="9430871" cy="685800"/>
          </a:xfrm>
        </p:spPr>
        <p:txBody>
          <a:bodyPr/>
          <a:lstStyle/>
          <a:p>
            <a:r>
              <a:rPr lang="en-US" dirty="0"/>
              <a:t>Conventional Wisdom about cores</a:t>
            </a:r>
          </a:p>
        </p:txBody>
      </p:sp>
    </p:spTree>
    <p:extLst>
      <p:ext uri="{BB962C8B-B14F-4D97-AF65-F5344CB8AC3E}">
        <p14:creationId xmlns:p14="http://schemas.microsoft.com/office/powerpoint/2010/main" val="27163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DB32B7-96ED-400B-A314-FA48767FD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fewer resources a job needs,</a:t>
            </a:r>
          </a:p>
          <a:p>
            <a:pPr marL="0" indent="0">
              <a:buNone/>
            </a:pPr>
            <a:r>
              <a:rPr lang="en-US" dirty="0"/>
              <a:t>	the more places it can run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sometimes, you just need more…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F278B9-5D46-492F-A515-52712572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HT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7098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8DAE5A-E2BC-470A-B0A2-0D3CC181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are where jobs run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F9EA5-EA33-4AF3-8FDD-827955D240B1}"/>
              </a:ext>
            </a:extLst>
          </p:cNvPr>
          <p:cNvSpPr txBox="1"/>
          <p:nvPr/>
        </p:nvSpPr>
        <p:spPr>
          <a:xfrm>
            <a:off x="372269" y="1232922"/>
            <a:ext cx="8399462" cy="267765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OpSys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Arch   State     Activity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LoadAv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Mem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ActvtyTime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                                             slot1@c LINUX      X86_64 Unclaimed Idle      0.000 1997  0+00:00:00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slot2@c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slot3@c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slot4@c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slot5@c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slot6@c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slot7@c LINUX      X86_64 Unclaimed Idle      0.000 1997  0+00:00:20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slot8@c LINUX      X86_64 Unclaimed Idle      0.000 1997  0+00:00:20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Total   Owner Claimed Unclaimed Matched Preempting Backfill  Drain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X86_64/LINUX     8     0       0         8       0          0        0      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Total            8     0       0         8       0          0        0     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EFEF5-9073-4A10-B9E8-99B730206DA9}"/>
              </a:ext>
            </a:extLst>
          </p:cNvPr>
          <p:cNvSpPr txBox="1"/>
          <p:nvPr/>
        </p:nvSpPr>
        <p:spPr>
          <a:xfrm>
            <a:off x="901186" y="831943"/>
            <a:ext cx="8399462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Submit file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Executable = calculate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Arguments = 1 2 42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Request_Cpus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2048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= 1G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Log = log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CC4C09B-A935-448F-AFEE-6F649C455E87}"/>
              </a:ext>
            </a:extLst>
          </p:cNvPr>
          <p:cNvSpPr/>
          <p:nvPr/>
        </p:nvSpPr>
        <p:spPr bwMode="auto">
          <a:xfrm>
            <a:off x="5660978" y="1066024"/>
            <a:ext cx="2882386" cy="1658745"/>
          </a:xfrm>
          <a:prstGeom prst="wedgeRectCallout">
            <a:avLst>
              <a:gd name="adj1" fmla="val -112639"/>
              <a:gd name="adj2" fmla="val 4996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Don’t Forget These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charset="0"/>
                <a:ea typeface="ＭＳ Ｐゴシック" charset="0"/>
              </a:rPr>
              <a:t> – may be required!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9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HTCondor-Presentation-Template-1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3_CondorN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ndorNe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HTCondor-Presentation-Template-1</Template>
  <TotalTime>13867</TotalTime>
  <Words>1965</Words>
  <Application>Microsoft Office PowerPoint</Application>
  <PresentationFormat>On-screen Show (16:9)</PresentationFormat>
  <Paragraphs>307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Comic Sans MS</vt:lpstr>
      <vt:lpstr>Courier New</vt:lpstr>
      <vt:lpstr>Marlett</vt:lpstr>
      <vt:lpstr>Times New Roman</vt:lpstr>
      <vt:lpstr>HTCondor-Presentation-Template-1</vt:lpstr>
      <vt:lpstr>Managing multicore machines: pslots, draining and more</vt:lpstr>
      <vt:lpstr>PowerPoint Presentation</vt:lpstr>
      <vt:lpstr>PowerPoint Presentation</vt:lpstr>
      <vt:lpstr>My Desktop Computer</vt:lpstr>
      <vt:lpstr>HTCondor out of the box</vt:lpstr>
      <vt:lpstr>You can Lie about Resources!</vt:lpstr>
      <vt:lpstr>Conventional Wisdom about cores</vt:lpstr>
      <vt:lpstr>Rules of HT Optimization</vt:lpstr>
      <vt:lpstr>Slot are where jobs run</vt:lpstr>
      <vt:lpstr>What happens if…</vt:lpstr>
      <vt:lpstr>Idle Forever…</vt:lpstr>
      <vt:lpstr>What if I lie to HTCondor?</vt:lpstr>
      <vt:lpstr>Running, but in Jail! </vt:lpstr>
      <vt:lpstr>Solution: Partitionable Slots</vt:lpstr>
      <vt:lpstr>Enabling partionable slots</vt:lpstr>
      <vt:lpstr>Enabling partionable slots</vt:lpstr>
      <vt:lpstr>What’s in the p-slot?</vt:lpstr>
      <vt:lpstr>Now this job can run…</vt:lpstr>
      <vt:lpstr>And this one…</vt:lpstr>
      <vt:lpstr>What’s in the p-slot?</vt:lpstr>
      <vt:lpstr>What’s in the p-slot?</vt:lpstr>
      <vt:lpstr>When a d-slot completes?</vt:lpstr>
      <vt:lpstr>Are we good?</vt:lpstr>
      <vt:lpstr>Completely used machine</vt:lpstr>
      <vt:lpstr>Starvation</vt:lpstr>
      <vt:lpstr>No easy solution</vt:lpstr>
      <vt:lpstr>PowerPoint Presentation</vt:lpstr>
      <vt:lpstr>First approach: Steering</vt:lpstr>
      <vt:lpstr>Works best when 2 sizes (cpus)</vt:lpstr>
      <vt:lpstr>Pool-wide policy -&gt; negotiator</vt:lpstr>
      <vt:lpstr>Brief Advertisement</vt:lpstr>
      <vt:lpstr>2nd approach: Draining</vt:lpstr>
      <vt:lpstr>condor_drain command</vt:lpstr>
      <vt:lpstr>How does drain work?</vt:lpstr>
      <vt:lpstr>condor_drain cancelling</vt:lpstr>
      <vt:lpstr>How long does drain last?</vt:lpstr>
      <vt:lpstr>condor_drain command</vt:lpstr>
      <vt:lpstr>condor_drain with backfill</vt:lpstr>
      <vt:lpstr>Defrag daemon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Greg Thain</cp:lastModifiedBy>
  <cp:revision>216</cp:revision>
  <dcterms:created xsi:type="dcterms:W3CDTF">2013-04-23T19:11:55Z</dcterms:created>
  <dcterms:modified xsi:type="dcterms:W3CDTF">2020-09-22T04:04:25Z</dcterms:modified>
</cp:coreProperties>
</file>